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GB"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GB"/>
              <a:t>Strategies for Poker AI player</a:t>
            </a:r>
          </a:p>
        </p:txBody>
      </p:sp>
      <p:sp>
        <p:nvSpPr>
          <p:cNvPr id="55" name="Shape 55"/>
          <p:cNvSpPr txBox="1"/>
          <p:nvPr>
            <p:ph idx="1" type="subTitle"/>
          </p:nvPr>
        </p:nvSpPr>
        <p:spPr>
          <a:xfrm>
            <a:off x="311700" y="3056800"/>
            <a:ext cx="8520600" cy="1909200"/>
          </a:xfrm>
          <a:prstGeom prst="rect">
            <a:avLst/>
          </a:prstGeom>
        </p:spPr>
        <p:txBody>
          <a:bodyPr anchorCtr="0" anchor="t" bIns="91425" lIns="91425" rIns="91425" tIns="91425">
            <a:noAutofit/>
          </a:bodyPr>
          <a:lstStyle/>
          <a:p>
            <a:pPr lvl="0">
              <a:spcBef>
                <a:spcPts val="0"/>
              </a:spcBef>
              <a:buNone/>
            </a:pPr>
            <a:r>
              <a:rPr lang="en-GB"/>
              <a:t>Research Paper: Computer Poker by Darse Billings</a:t>
            </a:r>
            <a:br>
              <a:rPr lang="en-GB"/>
            </a:br>
            <a:r>
              <a:rPr lang="en-GB"/>
              <a:t>Dept. of CS, University of Alberta</a:t>
            </a:r>
          </a:p>
          <a:p>
            <a:pPr lvl="0">
              <a:spcBef>
                <a:spcPts val="0"/>
              </a:spcBef>
              <a:buNone/>
            </a:pPr>
            <a:r>
              <a:rPr lang="en-GB"/>
              <a:t>5/2/17</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Why study Poker?</a:t>
            </a:r>
          </a:p>
        </p:txBody>
      </p:sp>
      <p:sp>
        <p:nvSpPr>
          <p:cNvPr id="61" name="Shape 61"/>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a:spcBef>
                <a:spcPts val="0"/>
              </a:spcBef>
            </a:pPr>
            <a:r>
              <a:rPr lang="en-GB"/>
              <a:t>Bluff and Poker are similar in that, at any stage the players only have partial knowledge about the current state of the game. </a:t>
            </a:r>
          </a:p>
          <a:p>
            <a:pPr indent="-228600" lvl="0" marL="457200" rtl="0">
              <a:spcBef>
                <a:spcPts val="0"/>
              </a:spcBef>
            </a:pPr>
            <a:r>
              <a:rPr lang="en-GB"/>
              <a:t>Incomplete or unreliable knowledge and risk management are factors that make Poker an interesting study for our project.</a:t>
            </a:r>
          </a:p>
          <a:p>
            <a:pPr indent="-228600" lvl="0" marL="457200" rtl="0">
              <a:spcBef>
                <a:spcPts val="0"/>
              </a:spcBef>
            </a:pPr>
            <a:r>
              <a:rPr lang="en-GB"/>
              <a:t>The Computer Poker Research Group (CPRG) of the University of Alberta has contributed greatly towards the study of poker academically.</a:t>
            </a:r>
          </a:p>
          <a:p>
            <a:pPr indent="-228600" lvl="0" marL="457200" rtl="0">
              <a:spcBef>
                <a:spcPts val="0"/>
              </a:spcBef>
            </a:pPr>
            <a:r>
              <a:rPr lang="en-GB"/>
              <a:t>The implemented a neural network for predicting the opponent's next move</a:t>
            </a:r>
          </a:p>
          <a:p>
            <a:pPr indent="-228600" lvl="0" marL="457200" rtl="0">
              <a:spcBef>
                <a:spcPts val="0"/>
              </a:spcBef>
            </a:pPr>
            <a:r>
              <a:t/>
            </a:r>
            <a:endParaRPr/>
          </a:p>
          <a:p>
            <a:pPr lvl="0">
              <a:spcBef>
                <a:spcPts val="0"/>
              </a:spcBef>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Optimal move</a:t>
            </a:r>
          </a:p>
        </p:txBody>
      </p:sp>
      <p:sp>
        <p:nvSpPr>
          <p:cNvPr id="67" name="Shape 67"/>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GB"/>
              <a:t>Koller </a:t>
            </a:r>
            <a:r>
              <a:rPr lang="en-GB" sz="1100">
                <a:solidFill>
                  <a:schemeClr val="dk1"/>
                </a:solidFill>
                <a:highlight>
                  <a:srgbClr val="FFFFFF"/>
                </a:highlight>
              </a:rPr>
              <a:t> </a:t>
            </a:r>
            <a:r>
              <a:rPr lang="en-GB"/>
              <a:t>in his paper "Generating and solving imperfect information games" states that just as there is an optimal move for every perfect information game, existence of optimal strategies can be proved if randomized strategies are allowed.</a:t>
            </a:r>
          </a:p>
          <a:p>
            <a:pPr indent="-228600" lvl="0" marL="457200" rtl="0">
              <a:spcBef>
                <a:spcPts val="0"/>
              </a:spcBef>
              <a:buChar char="●"/>
            </a:pPr>
            <a:r>
              <a:rPr lang="en-GB"/>
              <a:t>Optimal strategy ensures that the opponent gains no advantage over the player even if his strategy is revealed</a:t>
            </a:r>
          </a:p>
          <a:p>
            <a:pPr indent="-228600" lvl="0" marL="457200" rtl="0">
              <a:spcBef>
                <a:spcPts val="0"/>
              </a:spcBef>
              <a:buChar char="●"/>
            </a:pPr>
            <a:r>
              <a:rPr lang="en-GB"/>
              <a:t>The theoretical maximum guaranteed profit from a given poker situation can be attained by bluffing, or calling a possible bluff, with a predetermined probability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Poker example</a:t>
            </a:r>
          </a:p>
        </p:txBody>
      </p:sp>
      <p:sp>
        <p:nvSpPr>
          <p:cNvPr id="73" name="Shape 73"/>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GB"/>
              <a:t>Consider an example with 2 players in a game of pot-limit Draw poker where player 2 has called a flush with a draw of just one card against player 1 who has the best hand. </a:t>
            </a:r>
          </a:p>
          <a:p>
            <a:pPr indent="-228600" lvl="0" marL="457200" rtl="0">
              <a:spcBef>
                <a:spcPts val="0"/>
              </a:spcBef>
              <a:buChar char="●"/>
            </a:pPr>
            <a:r>
              <a:rPr lang="en-GB"/>
              <a:t>Player 2 wins showdown (revealing of cards played) if she makes the flush, but loses otherwise. </a:t>
            </a:r>
          </a:p>
          <a:p>
            <a:pPr indent="-228600" lvl="0" marL="457200" rtl="0">
              <a:spcBef>
                <a:spcPts val="0"/>
              </a:spcBef>
              <a:buChar char="●"/>
            </a:pPr>
            <a:r>
              <a:rPr lang="en-GB"/>
              <a:t>This situation is similar to when an opponent calls bluff and the player has to display the cards. </a:t>
            </a:r>
          </a:p>
          <a:p>
            <a:pPr indent="-228600" lvl="0" marL="457200" rtl="0">
              <a:spcBef>
                <a:spcPts val="0"/>
              </a:spcBef>
              <a:buChar char="●"/>
            </a:pPr>
            <a:r>
              <a:rPr lang="en-GB"/>
              <a:t>If the cards are played right, the player is safe, but otherwise he loses and has to take the pile.</a:t>
            </a:r>
          </a:p>
          <a:p>
            <a:pPr lv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Poker example contd.</a:t>
            </a:r>
          </a:p>
        </p:txBody>
      </p:sp>
      <p:sp>
        <p:nvSpPr>
          <p:cNvPr id="79" name="Shape 79"/>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GB"/>
              <a:t>The example further assumes that the probability of completing the flush is exactly 0.2 or one in five, since 5 cards make a flush. </a:t>
            </a:r>
          </a:p>
          <a:p>
            <a:pPr indent="-228600" lvl="0" marL="457200" rtl="0">
              <a:spcBef>
                <a:spcPts val="0"/>
              </a:spcBef>
              <a:buChar char="●"/>
            </a:pPr>
            <a:r>
              <a:rPr lang="en-GB"/>
              <a:t>Game theoretic analysis can be used to calculate the number of bluffs and the numbers of calls that helps to build an optimal strategy. </a:t>
            </a:r>
          </a:p>
          <a:p>
            <a:pPr indent="-228600" lvl="0" marL="457200" rtl="0">
              <a:spcBef>
                <a:spcPts val="0"/>
              </a:spcBef>
              <a:buChar char="●"/>
            </a:pPr>
            <a:r>
              <a:rPr lang="en-GB"/>
              <a:t>For each pair of frequencies, the overall expectation can be calculated as shown in the following Table.</a:t>
            </a:r>
          </a:p>
          <a:p>
            <a:pPr lv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Table: expected values for a 4-flush draw in Poker</a:t>
            </a:r>
          </a:p>
        </p:txBody>
      </p:sp>
      <p:sp>
        <p:nvSpPr>
          <p:cNvPr id="85" name="Shape 8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GB"/>
              <a:t>BR = Ratio of Bluffs to </a:t>
            </a:r>
            <a:br>
              <a:rPr lang="en-GB"/>
            </a:br>
            <a:r>
              <a:rPr lang="en-GB"/>
              <a:t>         Legitimate bets</a:t>
            </a:r>
          </a:p>
          <a:p>
            <a:pPr lvl="0">
              <a:spcBef>
                <a:spcPts val="0"/>
              </a:spcBef>
              <a:buNone/>
            </a:pPr>
            <a:r>
              <a:rPr lang="en-GB"/>
              <a:t>ABF = Absolute Bluff Frequency</a:t>
            </a:r>
          </a:p>
          <a:p>
            <a:pPr lvl="0">
              <a:spcBef>
                <a:spcPts val="0"/>
              </a:spcBef>
              <a:buNone/>
            </a:pPr>
            <a:r>
              <a:rPr lang="en-GB"/>
              <a:t>CFr = Absolute Calling Frequency</a:t>
            </a:r>
          </a:p>
        </p:txBody>
      </p:sp>
      <p:pic>
        <p:nvPicPr>
          <p:cNvPr id="86" name="Shape 86"/>
          <p:cNvPicPr preferRelativeResize="0"/>
          <p:nvPr/>
        </p:nvPicPr>
        <p:blipFill>
          <a:blip r:embed="rId3">
            <a:alphaModFix/>
          </a:blip>
          <a:stretch>
            <a:fillRect/>
          </a:stretch>
        </p:blipFill>
        <p:spPr>
          <a:xfrm>
            <a:off x="3630775" y="1152475"/>
            <a:ext cx="5710099" cy="38754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Optimal Strategies in Poker</a:t>
            </a:r>
          </a:p>
        </p:txBody>
      </p:sp>
      <p:sp>
        <p:nvSpPr>
          <p:cNvPr id="92" name="Shape 9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GB"/>
              <a:t>From table, to obtain the guaranteed maximum, Player B should bet 30% of time.</a:t>
            </a:r>
          </a:p>
          <a:p>
            <a:pPr indent="-228600" lvl="0" marL="457200" rtl="0">
              <a:spcBef>
                <a:spcPts val="0"/>
              </a:spcBef>
              <a:buChar char="●"/>
            </a:pPr>
            <a:r>
              <a:rPr lang="en-GB"/>
              <a:t>Player A can ensure his optimal expectation of 0.7 by calling exactly 50% of the time Player B bets.</a:t>
            </a:r>
          </a:p>
          <a:p>
            <a:pPr indent="-228600" lvl="0" marL="457200">
              <a:spcBef>
                <a:spcPts val="0"/>
              </a:spcBef>
              <a:buChar char="●"/>
            </a:pPr>
            <a:r>
              <a:rPr lang="en-GB"/>
              <a:t>Optimal ratios will change depending on the size of the bet in relation to the pot, but is independent of other factors.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Strategies for Bluff</a:t>
            </a:r>
          </a:p>
        </p:txBody>
      </p:sp>
      <p:sp>
        <p:nvSpPr>
          <p:cNvPr id="98" name="Shape 98"/>
          <p:cNvSpPr txBox="1"/>
          <p:nvPr>
            <p:ph idx="1" type="body"/>
          </p:nvPr>
        </p:nvSpPr>
        <p:spPr>
          <a:xfrm>
            <a:off x="311700" y="1152475"/>
            <a:ext cx="8520600" cy="3721500"/>
          </a:xfrm>
          <a:prstGeom prst="rect">
            <a:avLst/>
          </a:prstGeom>
        </p:spPr>
        <p:txBody>
          <a:bodyPr anchorCtr="0" anchor="t" bIns="91425" lIns="91425" rIns="91425" tIns="91425">
            <a:noAutofit/>
          </a:bodyPr>
          <a:lstStyle/>
          <a:p>
            <a:pPr indent="-228600" lvl="0" marL="457200" rtl="0">
              <a:spcBef>
                <a:spcPts val="0"/>
              </a:spcBef>
              <a:buChar char="●"/>
            </a:pPr>
            <a:r>
              <a:rPr lang="en-GB"/>
              <a:t>Currently we pursue the optimal strategy which can be used in Bluff as well, where we determine the probabilities of each card being in a particular hand.</a:t>
            </a:r>
          </a:p>
          <a:p>
            <a:pPr indent="-228600" lvl="0" marL="457200" rtl="0">
              <a:spcBef>
                <a:spcPts val="0"/>
              </a:spcBef>
              <a:buChar char="●"/>
            </a:pPr>
            <a:r>
              <a:rPr lang="en-GB"/>
              <a:t>We know with certainty which cards are in our hand and which cards have been played.</a:t>
            </a:r>
          </a:p>
          <a:p>
            <a:pPr indent="-228600" lvl="0" marL="457200" rtl="0">
              <a:spcBef>
                <a:spcPts val="0"/>
              </a:spcBef>
              <a:buChar char="●"/>
            </a:pPr>
            <a:r>
              <a:rPr lang="en-GB"/>
              <a:t>We determine the probability of all other cards based on cards that have been played.</a:t>
            </a:r>
          </a:p>
          <a:p>
            <a:pPr indent="-228600" lvl="0" marL="457200" rtl="0">
              <a:spcBef>
                <a:spcPts val="0"/>
              </a:spcBef>
              <a:buChar char="●"/>
            </a:pPr>
            <a:r>
              <a:rPr lang="en-GB"/>
              <a:t>To start with, we could just use a naive and equal probability that a card is in some player's hand.</a:t>
            </a:r>
          </a:p>
          <a:p>
            <a:pPr indent="-228600" lvl="0" marL="457200" rtl="0">
              <a:spcBef>
                <a:spcPts val="0"/>
              </a:spcBef>
              <a:buChar char="●"/>
            </a:pPr>
            <a:r>
              <a:rPr lang="en-GB"/>
              <a:t>If there are four players, each player have a probability of 1/39 or 0.025 to have a card, except for those cards which are held by the player himself with a probability of 1.</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GB"/>
              <a:t>Maximal Strategies in Poker</a:t>
            </a:r>
          </a:p>
        </p:txBody>
      </p:sp>
      <p:sp>
        <p:nvSpPr>
          <p:cNvPr id="104" name="Shape 10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GB"/>
              <a:t>Maximal strategy is directed towards exploiting weaknesses in opponent</a:t>
            </a:r>
          </a:p>
          <a:p>
            <a:pPr indent="-228600" lvl="0" marL="457200" rtl="0">
              <a:spcBef>
                <a:spcPts val="0"/>
              </a:spcBef>
              <a:buChar char="●"/>
            </a:pPr>
            <a:r>
              <a:rPr lang="en-GB"/>
              <a:t>Optimal strategy implicitly assumes perfect play on the part of the opponent.</a:t>
            </a:r>
          </a:p>
          <a:p>
            <a:pPr indent="-228600" lvl="0" marL="457200" rtl="0">
              <a:spcBef>
                <a:spcPts val="0"/>
              </a:spcBef>
              <a:buChar char="●"/>
            </a:pPr>
            <a:r>
              <a:rPr lang="en-GB"/>
              <a:t>Example for Maximal strategy: If faced with a bet from a player who never bluffs, strong player will fold a marginal hand.</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